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379" r:id="rId4"/>
    <p:sldId id="381" r:id="rId5"/>
    <p:sldId id="380" r:id="rId6"/>
    <p:sldId id="383" r:id="rId7"/>
    <p:sldId id="384" r:id="rId8"/>
    <p:sldId id="385" r:id="rId9"/>
    <p:sldId id="386" r:id="rId10"/>
    <p:sldId id="387" r:id="rId11"/>
    <p:sldId id="388" r:id="rId12"/>
    <p:sldId id="390" r:id="rId13"/>
    <p:sldId id="391" r:id="rId14"/>
    <p:sldId id="389" r:id="rId15"/>
    <p:sldId id="378" r:id="rId16"/>
  </p:sldIdLst>
  <p:sldSz cx="9144000" cy="5143500" type="screen16x9"/>
  <p:notesSz cx="9144000" cy="51435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entury Gothic" panose="020B0502020202020204" pitchFamily="34" charset="0"/>
      <p:regular r:id="rId22"/>
      <p:bold r:id="rId23"/>
      <p:italic r:id="rId24"/>
      <p:boldItalic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Myriad Pro Black" panose="020B0803030403020204" charset="0"/>
      <p:bold r:id="rId3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C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138" autoAdjust="0"/>
  </p:normalViewPr>
  <p:slideViewPr>
    <p:cSldViewPr>
      <p:cViewPr varScale="1">
        <p:scale>
          <a:sx n="145" d="100"/>
          <a:sy n="145" d="100"/>
        </p:scale>
        <p:origin x="114" y="51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40C1F-0032-431C-8FAB-96526BBF0541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4DA95A-3894-4F42-9E15-06A957E1C8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1334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577365" y="1272837"/>
            <a:ext cx="3989268" cy="1549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0" i="0">
                <a:solidFill>
                  <a:srgbClr val="333333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545319" y="3454316"/>
            <a:ext cx="4053361" cy="6965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12/28/2021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700" b="1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700" b="1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12/28/2021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700" b="1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86455" y="1531791"/>
            <a:ext cx="3150870" cy="2720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314625" y="1300315"/>
            <a:ext cx="3256279" cy="2854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00" b="0" i="1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12/28/2021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700" b="1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12/28/2021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12/28/2021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445699" y="900379"/>
            <a:ext cx="6252600" cy="11512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00" b="1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445699" y="900379"/>
            <a:ext cx="6252600" cy="11512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00" b="1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12/28/2021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658205"/>
            <a:ext cx="3352800" cy="105451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21057" y="2056180"/>
            <a:ext cx="5486400" cy="689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2400" dirty="0">
                <a:solidFill>
                  <a:schemeClr val="bg1"/>
                </a:solidFill>
                <a:latin typeface="Myriad Pro Black" panose="020B0803030403020204" pitchFamily="34" charset="0"/>
              </a:rPr>
              <a:t>Курсовой проект </a:t>
            </a:r>
            <a:r>
              <a:rPr lang="ru-RU" sz="2400" dirty="0" err="1">
                <a:solidFill>
                  <a:schemeClr val="bg1"/>
                </a:solidFill>
                <a:latin typeface="Myriad Pro Black" panose="020B0803030403020204" pitchFamily="34" charset="0"/>
              </a:rPr>
              <a:t>АиП</a:t>
            </a:r>
            <a:endParaRPr lang="ru-RU" sz="2400" dirty="0">
              <a:solidFill>
                <a:schemeClr val="bg1"/>
              </a:solidFill>
              <a:latin typeface="Myriad Pro Black" panose="020B0803030403020204" pitchFamily="34" charset="0"/>
            </a:endParaRPr>
          </a:p>
          <a:p>
            <a:pPr>
              <a:lnSpc>
                <a:spcPct val="80000"/>
              </a:lnSpc>
            </a:pPr>
            <a:endParaRPr lang="ru-RU" sz="2400" dirty="0">
              <a:solidFill>
                <a:schemeClr val="bg1"/>
              </a:solidFill>
              <a:latin typeface="Myriad Pro Black" panose="020B0803030403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1057" y="3714750"/>
            <a:ext cx="4231943" cy="761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800" dirty="0">
                <a:solidFill>
                  <a:schemeClr val="bg1"/>
                </a:solidFill>
                <a:latin typeface="Myriad Pro Black" panose="020B0803030403020204" pitchFamily="34" charset="0"/>
              </a:rPr>
              <a:t>Выполнил:</a:t>
            </a:r>
          </a:p>
          <a:p>
            <a:pPr>
              <a:lnSpc>
                <a:spcPct val="80000"/>
              </a:lnSpc>
            </a:pPr>
            <a:r>
              <a:rPr lang="ru-RU" sz="1800" dirty="0">
                <a:solidFill>
                  <a:schemeClr val="bg1"/>
                </a:solidFill>
                <a:latin typeface="Myriad Pro Black" panose="020B0803030403020204" pitchFamily="34" charset="0"/>
              </a:rPr>
              <a:t>Студент группы ИС/б-20-2-о</a:t>
            </a:r>
          </a:p>
          <a:p>
            <a:pPr>
              <a:lnSpc>
                <a:spcPct val="80000"/>
              </a:lnSpc>
            </a:pPr>
            <a:r>
              <a:rPr lang="ru-RU" sz="1800" dirty="0" err="1">
                <a:solidFill>
                  <a:schemeClr val="bg1"/>
                </a:solidFill>
                <a:latin typeface="Myriad Pro Black" panose="020B0803030403020204" pitchFamily="34" charset="0"/>
              </a:rPr>
              <a:t>Филозоп</a:t>
            </a:r>
            <a:r>
              <a:rPr lang="ru-RU" sz="1800" dirty="0">
                <a:solidFill>
                  <a:schemeClr val="bg1"/>
                </a:solidFill>
                <a:latin typeface="Myriad Pro Black" panose="020B0803030403020204" pitchFamily="34" charset="0"/>
              </a:rPr>
              <a:t> Алексей </a:t>
            </a:r>
            <a:r>
              <a:rPr lang="ru-RU" dirty="0">
                <a:solidFill>
                  <a:schemeClr val="bg1"/>
                </a:solidFill>
                <a:latin typeface="Myriad Pro Black" panose="020B0803030403020204" pitchFamily="34" charset="0"/>
              </a:rPr>
              <a:t>Николаевич</a:t>
            </a:r>
            <a:endParaRPr lang="ru-RU" sz="1800" dirty="0">
              <a:solidFill>
                <a:schemeClr val="bg1"/>
              </a:solidFill>
              <a:latin typeface="Myriad Pro Black" panose="020B0803030403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5276" y="971550"/>
            <a:ext cx="7693448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13553" y="69668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Выполнение программы. Поиск элементов.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5854DD7-AC73-4A37-B12C-76316354A8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3976" y="971550"/>
            <a:ext cx="7516047" cy="357240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0756074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5276" y="971550"/>
            <a:ext cx="7693448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13553" y="69668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Выполнение программы. Сортировка списка.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82DC7ED-3B08-4517-B4FC-39DFCAAD9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3553" y="974426"/>
            <a:ext cx="7718530" cy="36576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99460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5276" y="971550"/>
            <a:ext cx="7693448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13553" y="69668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Выполнение программы. Выполнение задания по варианту.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82DC7ED-3B08-4517-B4FC-39DFCAAD9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3553" y="975881"/>
            <a:ext cx="7718530" cy="365469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727905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5276" y="971550"/>
            <a:ext cx="7693448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13553" y="69668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Выполнение программы. Взаимодействие с информацией.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82DC7ED-3B08-4517-B4FC-39DFCAAD9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1104" y="971139"/>
            <a:ext cx="3884544" cy="365469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8E75F28-571B-4179-AAA7-9E234E4D06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8353" y="954070"/>
            <a:ext cx="3787339" cy="368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433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5276" y="971550"/>
            <a:ext cx="7693448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13553" y="69668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Выполнение программы. Завершение работы.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2F3D15C-65D8-4F9E-A14F-FB7B882254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63408" y="1150587"/>
            <a:ext cx="7017184" cy="33297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32533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Группа 7"/>
          <p:cNvGrpSpPr/>
          <p:nvPr/>
        </p:nvGrpSpPr>
        <p:grpSpPr>
          <a:xfrm>
            <a:off x="0" y="-5563"/>
            <a:ext cx="9144000" cy="5149063"/>
            <a:chOff x="-2931" y="-6103"/>
            <a:chExt cx="12194930" cy="867688"/>
          </a:xfrm>
        </p:grpSpPr>
        <p:sp>
          <p:nvSpPr>
            <p:cNvPr id="9" name="Прямоугольник 8"/>
            <p:cNvSpPr/>
            <p:nvPr/>
          </p:nvSpPr>
          <p:spPr>
            <a:xfrm>
              <a:off x="0" y="-6103"/>
              <a:ext cx="12191999" cy="867688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0" name="Полилиния 9"/>
            <p:cNvSpPr/>
            <p:nvPr/>
          </p:nvSpPr>
          <p:spPr>
            <a:xfrm>
              <a:off x="-2931" y="-6103"/>
              <a:ext cx="8638075" cy="867685"/>
            </a:xfrm>
            <a:custGeom>
              <a:avLst/>
              <a:gdLst>
                <a:gd name="connsiteX0" fmla="*/ 0 w 9967865"/>
                <a:gd name="connsiteY0" fmla="*/ 0 h 679010"/>
                <a:gd name="connsiteX1" fmla="*/ 9967865 w 9967865"/>
                <a:gd name="connsiteY1" fmla="*/ 0 h 679010"/>
                <a:gd name="connsiteX2" fmla="*/ 7659232 w 9967865"/>
                <a:gd name="connsiteY2" fmla="*/ 679010 h 679010"/>
                <a:gd name="connsiteX3" fmla="*/ 0 w 9967865"/>
                <a:gd name="connsiteY3" fmla="*/ 679010 h 679010"/>
                <a:gd name="connsiteX4" fmla="*/ 0 w 9967865"/>
                <a:gd name="connsiteY4" fmla="*/ 0 h 679010"/>
                <a:gd name="connsiteX0" fmla="*/ 0 w 9967865"/>
                <a:gd name="connsiteY0" fmla="*/ 0 h 686788"/>
                <a:gd name="connsiteX1" fmla="*/ 9967865 w 9967865"/>
                <a:gd name="connsiteY1" fmla="*/ 0 h 686788"/>
                <a:gd name="connsiteX2" fmla="*/ 9086239 w 9967865"/>
                <a:gd name="connsiteY2" fmla="*/ 686788 h 686788"/>
                <a:gd name="connsiteX3" fmla="*/ 0 w 9967865"/>
                <a:gd name="connsiteY3" fmla="*/ 679010 h 686788"/>
                <a:gd name="connsiteX4" fmla="*/ 0 w 9967865"/>
                <a:gd name="connsiteY4" fmla="*/ 0 h 686788"/>
                <a:gd name="connsiteX0" fmla="*/ 0 w 9967865"/>
                <a:gd name="connsiteY0" fmla="*/ 0 h 750734"/>
                <a:gd name="connsiteX1" fmla="*/ 9967865 w 9967865"/>
                <a:gd name="connsiteY1" fmla="*/ 0 h 750734"/>
                <a:gd name="connsiteX2" fmla="*/ 9086239 w 9967865"/>
                <a:gd name="connsiteY2" fmla="*/ 686788 h 750734"/>
                <a:gd name="connsiteX3" fmla="*/ 422409 w 9967865"/>
                <a:gd name="connsiteY3" fmla="*/ 750734 h 750734"/>
                <a:gd name="connsiteX4" fmla="*/ 0 w 9967865"/>
                <a:gd name="connsiteY4" fmla="*/ 0 h 750734"/>
                <a:gd name="connsiteX0" fmla="*/ 0 w 9967865"/>
                <a:gd name="connsiteY0" fmla="*/ 0 h 688791"/>
                <a:gd name="connsiteX1" fmla="*/ 9967865 w 9967865"/>
                <a:gd name="connsiteY1" fmla="*/ 0 h 688791"/>
                <a:gd name="connsiteX2" fmla="*/ 9086239 w 9967865"/>
                <a:gd name="connsiteY2" fmla="*/ 686788 h 688791"/>
                <a:gd name="connsiteX3" fmla="*/ 4224 w 9967865"/>
                <a:gd name="connsiteY3" fmla="*/ 688791 h 688791"/>
                <a:gd name="connsiteX4" fmla="*/ 0 w 9967865"/>
                <a:gd name="connsiteY4" fmla="*/ 0 h 688791"/>
                <a:gd name="connsiteX0" fmla="*/ 0 w 9967865"/>
                <a:gd name="connsiteY0" fmla="*/ 0 h 688791"/>
                <a:gd name="connsiteX1" fmla="*/ 9967865 w 9967865"/>
                <a:gd name="connsiteY1" fmla="*/ 0 h 688791"/>
                <a:gd name="connsiteX2" fmla="*/ 9318564 w 9967865"/>
                <a:gd name="connsiteY2" fmla="*/ 634624 h 688791"/>
                <a:gd name="connsiteX3" fmla="*/ 4224 w 9967865"/>
                <a:gd name="connsiteY3" fmla="*/ 688791 h 688791"/>
                <a:gd name="connsiteX4" fmla="*/ 0 w 9967865"/>
                <a:gd name="connsiteY4" fmla="*/ 0 h 688791"/>
                <a:gd name="connsiteX0" fmla="*/ 0 w 9967865"/>
                <a:gd name="connsiteY0" fmla="*/ 0 h 688791"/>
                <a:gd name="connsiteX1" fmla="*/ 9967865 w 9967865"/>
                <a:gd name="connsiteY1" fmla="*/ 0 h 688791"/>
                <a:gd name="connsiteX2" fmla="*/ 9001757 w 9967865"/>
                <a:gd name="connsiteY2" fmla="*/ 683527 h 688791"/>
                <a:gd name="connsiteX3" fmla="*/ 4224 w 9967865"/>
                <a:gd name="connsiteY3" fmla="*/ 688791 h 688791"/>
                <a:gd name="connsiteX4" fmla="*/ 0 w 9967865"/>
                <a:gd name="connsiteY4" fmla="*/ 0 h 688791"/>
                <a:gd name="connsiteX0" fmla="*/ 0 w 9967865"/>
                <a:gd name="connsiteY0" fmla="*/ 0 h 688791"/>
                <a:gd name="connsiteX1" fmla="*/ 9967865 w 9967865"/>
                <a:gd name="connsiteY1" fmla="*/ 0 h 688791"/>
                <a:gd name="connsiteX2" fmla="*/ 8929948 w 9967865"/>
                <a:gd name="connsiteY2" fmla="*/ 686788 h 688791"/>
                <a:gd name="connsiteX3" fmla="*/ 4224 w 9967865"/>
                <a:gd name="connsiteY3" fmla="*/ 688791 h 688791"/>
                <a:gd name="connsiteX4" fmla="*/ 0 w 9967865"/>
                <a:gd name="connsiteY4" fmla="*/ 0 h 688791"/>
                <a:gd name="connsiteX0" fmla="*/ 0 w 9967865"/>
                <a:gd name="connsiteY0" fmla="*/ 0 h 774813"/>
                <a:gd name="connsiteX1" fmla="*/ 9967865 w 9967865"/>
                <a:gd name="connsiteY1" fmla="*/ 0 h 774813"/>
                <a:gd name="connsiteX2" fmla="*/ 9153824 w 9967865"/>
                <a:gd name="connsiteY2" fmla="*/ 774813 h 774813"/>
                <a:gd name="connsiteX3" fmla="*/ 4224 w 9967865"/>
                <a:gd name="connsiteY3" fmla="*/ 688791 h 774813"/>
                <a:gd name="connsiteX4" fmla="*/ 0 w 9967865"/>
                <a:gd name="connsiteY4" fmla="*/ 0 h 774813"/>
                <a:gd name="connsiteX0" fmla="*/ 0 w 9967865"/>
                <a:gd name="connsiteY0" fmla="*/ 0 h 688791"/>
                <a:gd name="connsiteX1" fmla="*/ 9967865 w 9967865"/>
                <a:gd name="connsiteY1" fmla="*/ 0 h 688791"/>
                <a:gd name="connsiteX2" fmla="*/ 8824346 w 9967865"/>
                <a:gd name="connsiteY2" fmla="*/ 484656 h 688791"/>
                <a:gd name="connsiteX3" fmla="*/ 4224 w 9967865"/>
                <a:gd name="connsiteY3" fmla="*/ 688791 h 688791"/>
                <a:gd name="connsiteX4" fmla="*/ 0 w 9967865"/>
                <a:gd name="connsiteY4" fmla="*/ 0 h 688791"/>
                <a:gd name="connsiteX0" fmla="*/ 0 w 9967865"/>
                <a:gd name="connsiteY0" fmla="*/ 0 h 690048"/>
                <a:gd name="connsiteX1" fmla="*/ 9967865 w 9967865"/>
                <a:gd name="connsiteY1" fmla="*/ 0 h 690048"/>
                <a:gd name="connsiteX2" fmla="*/ 8760984 w 9967865"/>
                <a:gd name="connsiteY2" fmla="*/ 690048 h 690048"/>
                <a:gd name="connsiteX3" fmla="*/ 4224 w 9967865"/>
                <a:gd name="connsiteY3" fmla="*/ 688791 h 690048"/>
                <a:gd name="connsiteX4" fmla="*/ 0 w 9967865"/>
                <a:gd name="connsiteY4" fmla="*/ 0 h 69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67865" h="690048">
                  <a:moveTo>
                    <a:pt x="0" y="0"/>
                  </a:moveTo>
                  <a:lnTo>
                    <a:pt x="9967865" y="0"/>
                  </a:lnTo>
                  <a:lnTo>
                    <a:pt x="8760984" y="690048"/>
                  </a:lnTo>
                  <a:lnTo>
                    <a:pt x="4224" y="688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1" name="object 3"/>
          <p:cNvSpPr txBox="1"/>
          <p:nvPr/>
        </p:nvSpPr>
        <p:spPr>
          <a:xfrm>
            <a:off x="838200" y="1524630"/>
            <a:ext cx="7543800" cy="1754776"/>
          </a:xfrm>
          <a:prstGeom prst="rect">
            <a:avLst/>
          </a:prstGeom>
        </p:spPr>
        <p:txBody>
          <a:bodyPr vert="horz" wrap="square" lIns="0" tIns="419100" rIns="0" bIns="0" rtlCol="0" anchor="ctr" anchorCtr="0">
            <a:spAutoFit/>
          </a:bodyPr>
          <a:lstStyle/>
          <a:p>
            <a:pPr marR="5080">
              <a:lnSpc>
                <a:spcPct val="70000"/>
              </a:lnSpc>
            </a:pPr>
            <a:r>
              <a:rPr lang="ru-RU" sz="6000" dirty="0">
                <a:solidFill>
                  <a:schemeClr val="bg1"/>
                </a:solidFill>
                <a:latin typeface="Myriad Pro Black" panose="020B0803030403020204" pitchFamily="34" charset="0"/>
                <a:cs typeface="Calibri"/>
              </a:rPr>
              <a:t>СПАСИБО</a:t>
            </a:r>
            <a:br>
              <a:rPr lang="ru-RU" sz="6000" dirty="0">
                <a:solidFill>
                  <a:schemeClr val="bg1"/>
                </a:solidFill>
                <a:latin typeface="Myriad Pro Black" panose="020B0803030403020204" pitchFamily="34" charset="0"/>
                <a:cs typeface="Calibri"/>
              </a:rPr>
            </a:br>
            <a:r>
              <a:rPr lang="ru-RU" sz="6000" dirty="0">
                <a:solidFill>
                  <a:schemeClr val="bg1"/>
                </a:solidFill>
                <a:latin typeface="Myriad Pro Black" panose="020B0803030403020204" pitchFamily="34" charset="0"/>
                <a:cs typeface="Calibri"/>
              </a:rPr>
              <a:t>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733878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6375" y="1123950"/>
            <a:ext cx="7693448" cy="34753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r>
              <a:rPr lang="ru-RU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Программа предназначена для организации, хранения, поиска и модификации данных о потреблённых продуктов животными через пользователь-ориентированный терминальный интерфейс.</a:t>
            </a:r>
          </a:p>
          <a:p>
            <a:endParaRPr lang="ru-RU" sz="25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ru-RU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Области применения программы: парки и зоопарки, ветеринарные клиники и центры, находящиеся в городе Севастополь и в его округе.</a:t>
            </a:r>
            <a:endParaRPr lang="ru-RU" sz="25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71015" y="39427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НАЗНАЧЕНИЕ И ОБЛАСТЬ ПРИМЕНЕНИЯ ПРОГРАММЫ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6375" y="1123950"/>
            <a:ext cx="7693448" cy="232114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r>
              <a:rPr lang="ru-RU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Для разработки программы была создана следующая среда разработки:</a:t>
            </a:r>
          </a:p>
          <a:p>
            <a:pPr marL="342900" indent="-342900">
              <a:buFont typeface="Arial" panose="020B0604020202020204" pitchFamily="34" charset="0"/>
              <a:buChar char="−"/>
            </a:pPr>
            <a:r>
              <a:rPr lang="ru-RU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компилятор </a:t>
            </a:r>
            <a:r>
              <a:rPr lang="en-US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GCC;</a:t>
            </a:r>
          </a:p>
          <a:p>
            <a:pPr marL="342900" indent="-342900">
              <a:buFont typeface="Arial" panose="020B0604020202020204" pitchFamily="34" charset="0"/>
              <a:buChar char="−"/>
            </a:pPr>
            <a:r>
              <a:rPr lang="ru-RU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текстовый редактор </a:t>
            </a:r>
            <a:r>
              <a:rPr lang="en-US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MS </a:t>
            </a:r>
            <a:r>
              <a:rPr lang="en-US" sz="25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VSCode</a:t>
            </a:r>
            <a:r>
              <a:rPr lang="en-US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;</a:t>
            </a:r>
          </a:p>
          <a:p>
            <a:pPr marL="342900" indent="-342900">
              <a:buFont typeface="Arial" panose="020B0604020202020204" pitchFamily="34" charset="0"/>
              <a:buChar char="−"/>
            </a:pPr>
            <a:r>
              <a:rPr lang="ru-RU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система сборки проекта </a:t>
            </a:r>
            <a:r>
              <a:rPr lang="en-US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make;</a:t>
            </a:r>
          </a:p>
          <a:p>
            <a:pPr marL="342900" indent="-342900">
              <a:buFont typeface="Arial" panose="020B0604020202020204" pitchFamily="34" charset="0"/>
              <a:buChar char="−"/>
            </a:pPr>
            <a:r>
              <a:rPr lang="ru-RU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СКВ </a:t>
            </a:r>
            <a:r>
              <a:rPr lang="en-US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git.</a:t>
            </a:r>
            <a:endParaRPr lang="ru-RU" sz="25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71015" y="39427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Выбор среды и языка программирования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85065A6-101A-44FA-92CA-5111FC164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3609147"/>
            <a:ext cx="1200150" cy="120015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93C15FE-C008-44BF-9E64-A178AD8A43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4684" y="3459488"/>
            <a:ext cx="2866570" cy="15049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C5BCCCF-B03B-4215-A82E-ADD87C42344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601" y="3295650"/>
            <a:ext cx="1808423" cy="1808423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C41CC5E-BA74-4284-8264-8A8C819EC2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9400" y="1581150"/>
            <a:ext cx="2190750" cy="219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217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3482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6375" y="1123950"/>
            <a:ext cx="7693448" cy="193642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r>
              <a:rPr lang="ru-RU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Программа была разделена на модули следующим образом:</a:t>
            </a:r>
            <a:endParaRPr lang="en-US" sz="25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−"/>
            </a:pPr>
            <a:r>
              <a:rPr lang="ru-RU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главный файл</a:t>
            </a:r>
            <a:r>
              <a:rPr lang="en-US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;</a:t>
            </a:r>
          </a:p>
          <a:p>
            <a:pPr marL="342900" indent="-342900">
              <a:buFont typeface="Arial" panose="020B0604020202020204" pitchFamily="34" charset="0"/>
              <a:buChar char="−"/>
            </a:pPr>
            <a:r>
              <a:rPr lang="ru-RU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ядро программы</a:t>
            </a:r>
            <a:r>
              <a:rPr lang="en-US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;</a:t>
            </a:r>
          </a:p>
          <a:p>
            <a:pPr marL="342900" indent="-342900">
              <a:buFont typeface="Arial" panose="020B0604020202020204" pitchFamily="34" charset="0"/>
              <a:buChar char="−"/>
            </a:pPr>
            <a:r>
              <a:rPr lang="ru-RU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графический интерфейс</a:t>
            </a:r>
            <a:r>
              <a:rPr lang="en-US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ru-RU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программы.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71015" y="39427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Разработка модульной структуры программы</a:t>
            </a:r>
          </a:p>
        </p:txBody>
      </p:sp>
    </p:spTree>
    <p:extLst>
      <p:ext uri="{BB962C8B-B14F-4D97-AF65-F5344CB8AC3E}">
        <p14:creationId xmlns:p14="http://schemas.microsoft.com/office/powerpoint/2010/main" val="3954956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6375" y="1123950"/>
            <a:ext cx="7693448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endParaRPr lang="ru-RU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71015" y="39427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Структуры данных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6F36898-07E4-4EA4-B7E3-5547B8B52B3B}"/>
              </a:ext>
            </a:extLst>
          </p:cNvPr>
          <p:cNvSpPr/>
          <p:nvPr/>
        </p:nvSpPr>
        <p:spPr>
          <a:xfrm>
            <a:off x="671015" y="895350"/>
            <a:ext cx="8168185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typedef struct </a:t>
            </a:r>
            <a:r>
              <a:rPr lang="en-US" dirty="0" err="1"/>
              <a:t>list_data_t</a:t>
            </a:r>
            <a:r>
              <a:rPr lang="ru-RU" dirty="0"/>
              <a:t> </a:t>
            </a:r>
            <a:r>
              <a:rPr lang="en-US" dirty="0"/>
              <a:t>{</a:t>
            </a:r>
          </a:p>
          <a:p>
            <a:r>
              <a:rPr lang="en-US" dirty="0"/>
              <a:t>    </a:t>
            </a:r>
            <a:r>
              <a:rPr lang="en-US" dirty="0" err="1"/>
              <a:t>list_id_t</a:t>
            </a:r>
            <a:r>
              <a:rPr lang="en-US" dirty="0"/>
              <a:t> </a:t>
            </a:r>
            <a:r>
              <a:rPr lang="en-US" dirty="0" err="1"/>
              <a:t>cage_num</a:t>
            </a:r>
            <a:r>
              <a:rPr lang="en-US" dirty="0"/>
              <a:t>;                          // </a:t>
            </a:r>
            <a:r>
              <a:rPr lang="ru-RU" dirty="0"/>
              <a:t>Номер вольера.</a:t>
            </a:r>
          </a:p>
          <a:p>
            <a:r>
              <a:rPr lang="ru-RU" dirty="0"/>
              <a:t>    </a:t>
            </a:r>
            <a:r>
              <a:rPr lang="en-US" dirty="0"/>
              <a:t>struct {                                    </a:t>
            </a:r>
            <a:r>
              <a:rPr lang="ru-RU" dirty="0"/>
              <a:t>           </a:t>
            </a:r>
            <a:r>
              <a:rPr lang="en-US" dirty="0"/>
              <a:t> // </a:t>
            </a:r>
            <a:r>
              <a:rPr lang="ru-RU" dirty="0"/>
              <a:t>Информация о животном.</a:t>
            </a:r>
          </a:p>
          <a:p>
            <a:r>
              <a:rPr lang="ru-RU" dirty="0"/>
              <a:t>        </a:t>
            </a:r>
            <a:r>
              <a:rPr lang="en-US" dirty="0" err="1"/>
              <a:t>wchar_t</a:t>
            </a:r>
            <a:r>
              <a:rPr lang="en-US" dirty="0"/>
              <a:t> areal[ANIMAL_AREAL_MAX_LEN + 1]; </a:t>
            </a:r>
            <a:r>
              <a:rPr lang="ru-RU" dirty="0"/>
              <a:t>  </a:t>
            </a:r>
            <a:r>
              <a:rPr lang="en-US" dirty="0"/>
              <a:t>// </a:t>
            </a:r>
            <a:r>
              <a:rPr lang="ru-RU" dirty="0"/>
              <a:t>Ареал обитания животного.</a:t>
            </a:r>
          </a:p>
          <a:p>
            <a:r>
              <a:rPr lang="ru-RU" dirty="0"/>
              <a:t>        </a:t>
            </a:r>
            <a:r>
              <a:rPr lang="en-US" dirty="0" err="1"/>
              <a:t>wchar_t</a:t>
            </a:r>
            <a:r>
              <a:rPr lang="en-US" dirty="0"/>
              <a:t> breed[ANIMAL_BREED_MAX_LEN + 1]; // </a:t>
            </a:r>
            <a:r>
              <a:rPr lang="ru-RU" dirty="0"/>
              <a:t>Порода животного.</a:t>
            </a:r>
          </a:p>
          <a:p>
            <a:r>
              <a:rPr lang="ru-RU" dirty="0"/>
              <a:t>        </a:t>
            </a:r>
            <a:r>
              <a:rPr lang="en-US" dirty="0" err="1"/>
              <a:t>wchar_t</a:t>
            </a:r>
            <a:r>
              <a:rPr lang="en-US" dirty="0"/>
              <a:t> name[ANIMAL_NAME_MAX_LEN + 1]; </a:t>
            </a:r>
            <a:r>
              <a:rPr lang="ru-RU" dirty="0"/>
              <a:t> </a:t>
            </a:r>
            <a:r>
              <a:rPr lang="en-US" dirty="0"/>
              <a:t>// </a:t>
            </a:r>
            <a:r>
              <a:rPr lang="ru-RU" dirty="0"/>
              <a:t>Имя животного.</a:t>
            </a:r>
          </a:p>
          <a:p>
            <a:r>
              <a:rPr lang="ru-RU" dirty="0"/>
              <a:t>    } </a:t>
            </a:r>
            <a:r>
              <a:rPr lang="en-US" dirty="0"/>
              <a:t>animal;</a:t>
            </a:r>
          </a:p>
          <a:p>
            <a:r>
              <a:rPr lang="en-US" dirty="0"/>
              <a:t>    struct {                                   </a:t>
            </a:r>
            <a:r>
              <a:rPr lang="ru-RU" dirty="0"/>
              <a:t>                                          </a:t>
            </a:r>
            <a:r>
              <a:rPr lang="en-US" dirty="0"/>
              <a:t>// </a:t>
            </a:r>
            <a:r>
              <a:rPr lang="ru-RU" dirty="0"/>
              <a:t>Информация о продуктах.</a:t>
            </a:r>
          </a:p>
          <a:p>
            <a:r>
              <a:rPr lang="ru-RU" dirty="0"/>
              <a:t>        </a:t>
            </a:r>
            <a:r>
              <a:rPr lang="en-US" dirty="0" err="1"/>
              <a:t>wchar_t</a:t>
            </a:r>
            <a:r>
              <a:rPr lang="en-US" dirty="0"/>
              <a:t>  type[PRODUCT_TYPE_MAX_LEN + 1];   // </a:t>
            </a:r>
            <a:r>
              <a:rPr lang="ru-RU" dirty="0"/>
              <a:t>Тип.</a:t>
            </a:r>
          </a:p>
          <a:p>
            <a:r>
              <a:rPr lang="ru-RU" dirty="0"/>
              <a:t>        </a:t>
            </a:r>
            <a:r>
              <a:rPr lang="en-US" dirty="0" err="1"/>
              <a:t>weight_t</a:t>
            </a:r>
            <a:r>
              <a:rPr lang="en-US" dirty="0"/>
              <a:t> weight;                           // </a:t>
            </a:r>
            <a:r>
              <a:rPr lang="ru-RU" dirty="0"/>
              <a:t>Вес.</a:t>
            </a:r>
          </a:p>
          <a:p>
            <a:r>
              <a:rPr lang="ru-RU" dirty="0"/>
              <a:t>        </a:t>
            </a:r>
            <a:r>
              <a:rPr lang="en-US" dirty="0" err="1"/>
              <a:t>cost_t</a:t>
            </a:r>
            <a:r>
              <a:rPr lang="en-US" dirty="0"/>
              <a:t>   cost;                            </a:t>
            </a:r>
            <a:r>
              <a:rPr lang="ru-RU" dirty="0"/>
              <a:t>     </a:t>
            </a:r>
            <a:r>
              <a:rPr lang="en-US" dirty="0"/>
              <a:t> // </a:t>
            </a:r>
            <a:r>
              <a:rPr lang="ru-RU" dirty="0"/>
              <a:t>Стоимость.</a:t>
            </a:r>
          </a:p>
          <a:p>
            <a:r>
              <a:rPr lang="ru-RU" dirty="0"/>
              <a:t>    } </a:t>
            </a:r>
            <a:r>
              <a:rPr lang="en-US" dirty="0"/>
              <a:t>products;</a:t>
            </a:r>
          </a:p>
          <a:p>
            <a:r>
              <a:rPr lang="en-US" dirty="0"/>
              <a:t>    </a:t>
            </a:r>
            <a:r>
              <a:rPr lang="en-US" dirty="0" err="1"/>
              <a:t>udate_t</a:t>
            </a:r>
            <a:r>
              <a:rPr lang="en-US" dirty="0"/>
              <a:t> date;                              </a:t>
            </a:r>
            <a:r>
              <a:rPr lang="ru-RU" dirty="0"/>
              <a:t>     </a:t>
            </a:r>
            <a:r>
              <a:rPr lang="en-US" dirty="0"/>
              <a:t> // </a:t>
            </a:r>
            <a:r>
              <a:rPr lang="ru-RU" dirty="0"/>
              <a:t>Дата.</a:t>
            </a:r>
          </a:p>
          <a:p>
            <a:r>
              <a:rPr lang="ru-RU" dirty="0"/>
              <a:t>} </a:t>
            </a:r>
            <a:r>
              <a:rPr lang="en-US" dirty="0" err="1"/>
              <a:t>list_data_t</a:t>
            </a:r>
            <a:r>
              <a:rPr lang="en-US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874338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609600" y="971550"/>
            <a:ext cx="8077200" cy="38908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list_obj_t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lists_CreateNewListObject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(void);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void lists_DeleteListObject (list_obj_t **);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lists_CleanListObject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list_obj_t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*);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lists_InsertAsListsTail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list_obj_t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list_elem_t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*);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list_elem_t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lists_SearchElementByField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list_obj_t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*, 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field_num_t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void *);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lists_CompareElements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(const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list_elem_t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*, const 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list_elem_t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*, const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field_num_t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cost_t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lists_GetCostForPeriod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(const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list_obj_t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*, const 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udate_t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*, const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udate_t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*);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weight_t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lists_GetWeightForPeriod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(const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list_obj_t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*, const 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udate_t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*, const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udate_t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*);</a:t>
            </a:r>
          </a:p>
          <a:p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int  tui_popup_edit_element_data (const wchar_t *, 	list_data_t *, int);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71015" y="39427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Прототипы функций</a:t>
            </a:r>
          </a:p>
        </p:txBody>
      </p:sp>
    </p:spTree>
    <p:extLst>
      <p:ext uri="{BB962C8B-B14F-4D97-AF65-F5344CB8AC3E}">
        <p14:creationId xmlns:p14="http://schemas.microsoft.com/office/powerpoint/2010/main" val="3883196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5276" y="971550"/>
            <a:ext cx="7693448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13553" y="69668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Выполнение программы. Главное меню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3A593BE-7E53-4409-9393-AA94515D24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5405" y="1116461"/>
            <a:ext cx="8053189" cy="3352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48119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5276" y="971550"/>
            <a:ext cx="7693448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13553" y="69668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Выполнение программы. Добавление элемента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BCFCBCB-FDF8-4BB9-BC68-151DB689F6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67974" y="1047750"/>
            <a:ext cx="7408051" cy="35104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12920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5276" y="971550"/>
            <a:ext cx="7693448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13553" y="69668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Выполнение программы. Вывод содержимого таблицы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381F8FF-B1F2-40BE-B138-3E1E562D3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" y="1047750"/>
            <a:ext cx="7543800" cy="358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416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401</TotalTime>
  <Words>393</Words>
  <Application>Microsoft Office PowerPoint</Application>
  <PresentationFormat>Экран (16:9)</PresentationFormat>
  <Paragraphs>53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3" baseType="lpstr">
      <vt:lpstr>Calibri</vt:lpstr>
      <vt:lpstr>Century Gothic</vt:lpstr>
      <vt:lpstr>Myriad Pro Black</vt:lpstr>
      <vt:lpstr>Consolas</vt:lpstr>
      <vt:lpstr>Arial</vt:lpstr>
      <vt:lpstr>Times New Roman</vt:lpstr>
      <vt:lpstr>Courier New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Антон Федорович Урожай</dc:creator>
  <cp:lastModifiedBy>Алексей Алексеев</cp:lastModifiedBy>
  <cp:revision>159</cp:revision>
  <dcterms:created xsi:type="dcterms:W3CDTF">2021-03-12T05:54:09Z</dcterms:created>
  <dcterms:modified xsi:type="dcterms:W3CDTF">2021-12-28T10:13:17Z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